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291" r:id="rId4"/>
    <p:sldId id="292" r:id="rId5"/>
    <p:sldId id="293" r:id="rId6"/>
    <p:sldId id="294" r:id="rId7"/>
    <p:sldId id="363" r:id="rId8"/>
    <p:sldId id="373" r:id="rId9"/>
    <p:sldId id="370" r:id="rId10"/>
    <p:sldId id="369" r:id="rId11"/>
    <p:sldId id="368" r:id="rId12"/>
    <p:sldId id="371" r:id="rId13"/>
    <p:sldId id="372" r:id="rId14"/>
    <p:sldId id="398" r:id="rId15"/>
    <p:sldId id="374" r:id="rId16"/>
    <p:sldId id="375" r:id="rId17"/>
    <p:sldId id="376" r:id="rId18"/>
    <p:sldId id="377" r:id="rId19"/>
    <p:sldId id="364" r:id="rId20"/>
    <p:sldId id="378" r:id="rId21"/>
    <p:sldId id="379" r:id="rId22"/>
    <p:sldId id="380" r:id="rId23"/>
    <p:sldId id="381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7" r:id="rId32"/>
    <p:sldId id="3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2D9F3D-F7CA-43FE-9E2E-5C007936740A}">
          <p14:sldIdLst>
            <p14:sldId id="256"/>
            <p14:sldId id="259"/>
            <p14:sldId id="291"/>
            <p14:sldId id="292"/>
            <p14:sldId id="293"/>
            <p14:sldId id="294"/>
            <p14:sldId id="363"/>
            <p14:sldId id="373"/>
            <p14:sldId id="370"/>
            <p14:sldId id="369"/>
            <p14:sldId id="368"/>
            <p14:sldId id="371"/>
            <p14:sldId id="372"/>
            <p14:sldId id="398"/>
            <p14:sldId id="374"/>
            <p14:sldId id="375"/>
            <p14:sldId id="376"/>
            <p14:sldId id="377"/>
            <p14:sldId id="364"/>
            <p14:sldId id="378"/>
            <p14:sldId id="379"/>
            <p14:sldId id="380"/>
            <p14:sldId id="381"/>
            <p14:sldId id="389"/>
            <p14:sldId id="390"/>
            <p14:sldId id="391"/>
            <p14:sldId id="392"/>
            <p14:sldId id="393"/>
            <p14:sldId id="394"/>
            <p14:sldId id="395"/>
            <p14:sldId id="397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03C"/>
    <a:srgbClr val="00FF00"/>
    <a:srgbClr val="CC99FF"/>
    <a:srgbClr val="A1D8A4"/>
    <a:srgbClr val="EFEFEF"/>
    <a:srgbClr val="00CC66"/>
    <a:srgbClr val="42AE29"/>
    <a:srgbClr val="FFCD3C"/>
    <a:srgbClr val="FFFFFF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0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359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00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82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028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731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426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156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smodels.org/stable/index.html" TargetMode="External"/><Relationship Id="rId3" Type="http://schemas.openxmlformats.org/officeDocument/2006/relationships/hyperlink" Target="https://pandas.pydata.org/" TargetMode="External"/><Relationship Id="rId7" Type="http://schemas.openxmlformats.org/officeDocument/2006/relationships/hyperlink" Target="https://scipy.org/" TargetMode="External"/><Relationship Id="rId2" Type="http://schemas.openxmlformats.org/officeDocument/2006/relationships/hyperlink" Target="https://numpy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eaborn.pydata.org/index.html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scikit-learn.org/stabl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installing third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party packages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managing environments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and 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DEAD32-0B30-2FAF-BC1F-A4B6D5D3295C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9FE009-5FC9-1E66-3253-9F781F4174E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069422" y="3168051"/>
            <a:ext cx="3534899" cy="2080054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666DC6-C336-77E9-7935-A5092F042A3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023565" y="2879322"/>
            <a:ext cx="3615225" cy="1922275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1AAF65-97C1-3D8E-5DE9-25BFB817556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379091" y="3684655"/>
            <a:ext cx="3060165" cy="2504549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96E283-442A-DE09-3C39-9D05E99D4BCC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150957" y="3429000"/>
            <a:ext cx="3602642" cy="2335727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C08AF6-E330-636C-FD13-EE09CA1BD9CA}"/>
              </a:ext>
            </a:extLst>
          </p:cNvPr>
          <p:cNvSpPr txBox="1"/>
          <p:nvPr/>
        </p:nvSpPr>
        <p:spPr>
          <a:xfrm>
            <a:off x="6710161" y="5371769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42AE29"/>
                </a:solidFill>
              </a:rPr>
              <a:t>conda</a:t>
            </a:r>
            <a:r>
              <a:rPr lang="en-US" sz="2000" b="1" dirty="0">
                <a:solidFill>
                  <a:srgbClr val="42AE29"/>
                </a:solidFill>
              </a:rPr>
              <a:t> install</a:t>
            </a:r>
            <a:endParaRPr lang="en-US" sz="1100" dirty="0">
              <a:solidFill>
                <a:srgbClr val="42AE2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B68B2-39AF-E633-F4A7-58D2C21CA757}"/>
              </a:ext>
            </a:extLst>
          </p:cNvPr>
          <p:cNvSpPr txBox="1"/>
          <p:nvPr/>
        </p:nvSpPr>
        <p:spPr>
          <a:xfrm>
            <a:off x="6705453" y="5689068"/>
            <a:ext cx="20457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</a:t>
            </a:r>
            <a:r>
              <a:rPr lang="en-US" sz="1400" dirty="0" err="1">
                <a:solidFill>
                  <a:srgbClr val="CC99FF"/>
                </a:solidFill>
              </a:rPr>
              <a:t>numpy</a:t>
            </a:r>
            <a:endParaRPr lang="en-US" sz="1400" dirty="0">
              <a:solidFill>
                <a:srgbClr val="CC99FF"/>
              </a:solidFill>
            </a:endParaRP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pandas</a:t>
            </a: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seaborn</a:t>
            </a: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matplotlib</a:t>
            </a:r>
            <a:endParaRPr lang="en-US" sz="900" dirty="0">
              <a:solidFill>
                <a:srgbClr val="42AE2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2747A6-2A79-0ADE-6723-D96EDD6010DB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5C26C-5D66-093E-EA26-1C616CF5F63F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2E4F0-2F7D-6304-FD87-EA862FC6F703}"/>
              </a:ext>
            </a:extLst>
          </p:cNvPr>
          <p:cNvSpPr txBox="1"/>
          <p:nvPr/>
        </p:nvSpPr>
        <p:spPr>
          <a:xfrm>
            <a:off x="3091771" y="2114994"/>
            <a:ext cx="178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AC5FD-307B-6EB0-1970-45629454F6E1}"/>
              </a:ext>
            </a:extLst>
          </p:cNvPr>
          <p:cNvSpPr txBox="1"/>
          <p:nvPr/>
        </p:nvSpPr>
        <p:spPr>
          <a:xfrm>
            <a:off x="376528" y="2114994"/>
            <a:ext cx="2550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5AD67-4107-5CDA-18B7-205B8E925D07}"/>
              </a:ext>
            </a:extLst>
          </p:cNvPr>
          <p:cNvSpPr txBox="1"/>
          <p:nvPr/>
        </p:nvSpPr>
        <p:spPr>
          <a:xfrm>
            <a:off x="5008528" y="2114994"/>
            <a:ext cx="14510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F68F7A-BF01-49EC-0C16-D0C290428B3B}"/>
              </a:ext>
            </a:extLst>
          </p:cNvPr>
          <p:cNvCxnSpPr>
            <a:cxnSpLocks/>
          </p:cNvCxnSpPr>
          <p:nvPr/>
        </p:nvCxnSpPr>
        <p:spPr>
          <a:xfrm>
            <a:off x="2837600" y="2843488"/>
            <a:ext cx="224164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EB525-8FE6-7634-F8AD-FBCFFA7188A5}"/>
              </a:ext>
            </a:extLst>
          </p:cNvPr>
          <p:cNvCxnSpPr>
            <a:cxnSpLocks/>
          </p:cNvCxnSpPr>
          <p:nvPr/>
        </p:nvCxnSpPr>
        <p:spPr>
          <a:xfrm>
            <a:off x="3799185" y="2843488"/>
            <a:ext cx="1213528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69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9FE009-5FC9-1E66-3253-9F781F4174E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096000" y="4501208"/>
            <a:ext cx="3508321" cy="746897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666DC6-C336-77E9-7935-A5092F042A3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46839" y="1338207"/>
            <a:ext cx="3456171" cy="2834184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1AAF65-97C1-3D8E-5DE9-25BFB817556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394901" y="5063439"/>
            <a:ext cx="3044355" cy="1125765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96E283-442A-DE09-3C39-9D05E99D4BC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182524" y="3356527"/>
            <a:ext cx="3039356" cy="1386554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37825D-8D6D-670A-F60A-8E9995E3013E}"/>
              </a:ext>
            </a:extLst>
          </p:cNvPr>
          <p:cNvSpPr txBox="1"/>
          <p:nvPr/>
        </p:nvSpPr>
        <p:spPr>
          <a:xfrm>
            <a:off x="6705453" y="5800840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42AE29"/>
                </a:solidFill>
              </a:rPr>
              <a:t>conda</a:t>
            </a:r>
            <a:r>
              <a:rPr lang="en-US" sz="2000" b="1" dirty="0">
                <a:solidFill>
                  <a:srgbClr val="42AE29"/>
                </a:solidFill>
              </a:rPr>
              <a:t> install</a:t>
            </a:r>
            <a:endParaRPr lang="en-US" sz="1100" dirty="0">
              <a:solidFill>
                <a:srgbClr val="42AE2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45A0B-C213-C18B-0E42-5CECD4414C14}"/>
              </a:ext>
            </a:extLst>
          </p:cNvPr>
          <p:cNvSpPr txBox="1"/>
          <p:nvPr/>
        </p:nvSpPr>
        <p:spPr>
          <a:xfrm>
            <a:off x="6700745" y="6118139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pandas</a:t>
            </a: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matplotlib</a:t>
            </a:r>
            <a:endParaRPr lang="en-US" sz="900" dirty="0">
              <a:solidFill>
                <a:srgbClr val="42AE2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FC0DA-801F-C16B-5300-6593FB80CF42}"/>
              </a:ext>
            </a:extLst>
          </p:cNvPr>
          <p:cNvSpPr txBox="1"/>
          <p:nvPr/>
        </p:nvSpPr>
        <p:spPr>
          <a:xfrm>
            <a:off x="6705453" y="1348528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D3C"/>
                </a:solidFill>
              </a:rPr>
              <a:t>pip install</a:t>
            </a:r>
            <a:endParaRPr lang="en-US" sz="1100" dirty="0">
              <a:solidFill>
                <a:srgbClr val="FFCD3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69E11-B3D3-C196-8F83-46505D356EF1}"/>
              </a:ext>
            </a:extLst>
          </p:cNvPr>
          <p:cNvSpPr txBox="1"/>
          <p:nvPr/>
        </p:nvSpPr>
        <p:spPr>
          <a:xfrm>
            <a:off x="6700745" y="1665827"/>
            <a:ext cx="1636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99FF"/>
                </a:solidFill>
              </a:rPr>
              <a:t>pip install </a:t>
            </a:r>
            <a:r>
              <a:rPr lang="en-US" sz="1400" dirty="0" err="1">
                <a:solidFill>
                  <a:srgbClr val="CC99FF"/>
                </a:solidFill>
              </a:rPr>
              <a:t>numpy</a:t>
            </a:r>
            <a:endParaRPr lang="en-US" sz="1400" dirty="0">
              <a:solidFill>
                <a:srgbClr val="CC99FF"/>
              </a:solidFill>
            </a:endParaRPr>
          </a:p>
          <a:p>
            <a:r>
              <a:rPr lang="en-US" sz="1400" dirty="0">
                <a:solidFill>
                  <a:srgbClr val="CC99FF"/>
                </a:solidFill>
              </a:rPr>
              <a:t>pip install seaborn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40E816-5A70-52A3-3709-850BCF4995FF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E1CE5-A183-9F43-EC90-8CB4FE5AA8F6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5940E-8167-E4DB-7B40-638132CF4EBB}"/>
              </a:ext>
            </a:extLst>
          </p:cNvPr>
          <p:cNvSpPr txBox="1"/>
          <p:nvPr/>
        </p:nvSpPr>
        <p:spPr>
          <a:xfrm>
            <a:off x="3091771" y="2114994"/>
            <a:ext cx="1786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FBF3F-75E6-B6F6-4E97-28B04469C8FB}"/>
              </a:ext>
            </a:extLst>
          </p:cNvPr>
          <p:cNvSpPr txBox="1"/>
          <p:nvPr/>
        </p:nvSpPr>
        <p:spPr>
          <a:xfrm>
            <a:off x="376528" y="2114994"/>
            <a:ext cx="25508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CIV100-winter-2024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B35537-376C-DFE9-433C-37B783BB42B5}"/>
              </a:ext>
            </a:extLst>
          </p:cNvPr>
          <p:cNvSpPr txBox="1"/>
          <p:nvPr/>
        </p:nvSpPr>
        <p:spPr>
          <a:xfrm>
            <a:off x="5008528" y="2114994"/>
            <a:ext cx="14510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pandas-2</a:t>
            </a:r>
          </a:p>
          <a:p>
            <a:r>
              <a:rPr lang="en-US" dirty="0">
                <a:solidFill>
                  <a:srgbClr val="FFCD3C"/>
                </a:solidFill>
              </a:rPr>
              <a:t>seaborn-2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EE5854A-2431-8174-0A44-19DA940F7ECD}"/>
              </a:ext>
            </a:extLst>
          </p:cNvPr>
          <p:cNvCxnSpPr>
            <a:cxnSpLocks/>
          </p:cNvCxnSpPr>
          <p:nvPr/>
        </p:nvCxnSpPr>
        <p:spPr>
          <a:xfrm>
            <a:off x="2837600" y="2843488"/>
            <a:ext cx="224164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F1D2A2-5470-B640-8772-486A54D18110}"/>
              </a:ext>
            </a:extLst>
          </p:cNvPr>
          <p:cNvCxnSpPr>
            <a:cxnSpLocks/>
          </p:cNvCxnSpPr>
          <p:nvPr/>
        </p:nvCxnSpPr>
        <p:spPr>
          <a:xfrm>
            <a:off x="3799185" y="2843488"/>
            <a:ext cx="1213528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DD77FB-4677-A8D6-9BD8-3A6A73C4376E}"/>
              </a:ext>
            </a:extLst>
          </p:cNvPr>
          <p:cNvCxnSpPr>
            <a:cxnSpLocks/>
          </p:cNvCxnSpPr>
          <p:nvPr/>
        </p:nvCxnSpPr>
        <p:spPr>
          <a:xfrm>
            <a:off x="3783569" y="4229837"/>
            <a:ext cx="1224959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F3FAE5-2D8A-A2B1-F410-2D9412D3A131}"/>
              </a:ext>
            </a:extLst>
          </p:cNvPr>
          <p:cNvCxnSpPr>
            <a:cxnSpLocks/>
          </p:cNvCxnSpPr>
          <p:nvPr/>
        </p:nvCxnSpPr>
        <p:spPr>
          <a:xfrm>
            <a:off x="2766781" y="4229837"/>
            <a:ext cx="300882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701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666DC6-C336-77E9-7935-A5092F042A3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96000" y="2167185"/>
            <a:ext cx="2650910" cy="3343890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96E283-442A-DE09-3C39-9D05E99D4BC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188423" y="3356527"/>
            <a:ext cx="3033457" cy="2451786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E2DE1C-92D2-B618-715A-CBA1103343A2}"/>
              </a:ext>
            </a:extLst>
          </p:cNvPr>
          <p:cNvSpPr txBox="1"/>
          <p:nvPr/>
        </p:nvSpPr>
        <p:spPr>
          <a:xfrm>
            <a:off x="6912895" y="5324843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D3C"/>
                </a:solidFill>
              </a:rPr>
              <a:t>pip install</a:t>
            </a:r>
            <a:endParaRPr lang="en-US" sz="1100" dirty="0">
              <a:solidFill>
                <a:srgbClr val="FFCD3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6A51F-AC30-8C23-94F5-ED013FC248A5}"/>
              </a:ext>
            </a:extLst>
          </p:cNvPr>
          <p:cNvSpPr txBox="1"/>
          <p:nvPr/>
        </p:nvSpPr>
        <p:spPr>
          <a:xfrm>
            <a:off x="6908187" y="5642142"/>
            <a:ext cx="1636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99FF"/>
                </a:solidFill>
              </a:rPr>
              <a:t>pip install pandas</a:t>
            </a:r>
          </a:p>
          <a:p>
            <a:r>
              <a:rPr lang="en-US" sz="1400" dirty="0">
                <a:solidFill>
                  <a:srgbClr val="CC99FF"/>
                </a:solidFill>
              </a:rPr>
              <a:t>pip install seaborn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74922-32C5-0B7D-FBE9-B8C78CA279FA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C7E0B5-C3D6-00C5-4A43-A50E807EAE5C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17E350-AEDB-8694-B2C6-EDCAAD905DFF}"/>
              </a:ext>
            </a:extLst>
          </p:cNvPr>
          <p:cNvSpPr txBox="1"/>
          <p:nvPr/>
        </p:nvSpPr>
        <p:spPr>
          <a:xfrm>
            <a:off x="3091771" y="2114994"/>
            <a:ext cx="17869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EE6368-F1CF-6F3C-139B-4F44B78AA0C3}"/>
              </a:ext>
            </a:extLst>
          </p:cNvPr>
          <p:cNvSpPr txBox="1"/>
          <p:nvPr/>
        </p:nvSpPr>
        <p:spPr>
          <a:xfrm>
            <a:off x="376528" y="2114994"/>
            <a:ext cx="25508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CIV100-winter-2024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my-cool-website</a:t>
            </a:r>
          </a:p>
          <a:p>
            <a:endParaRPr lang="en-US" b="1" dirty="0">
              <a:solidFill>
                <a:srgbClr val="42AE2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D5E7B2-59D7-00FE-E6BF-E82B4665B494}"/>
              </a:ext>
            </a:extLst>
          </p:cNvPr>
          <p:cNvSpPr txBox="1"/>
          <p:nvPr/>
        </p:nvSpPr>
        <p:spPr>
          <a:xfrm>
            <a:off x="5008528" y="2114994"/>
            <a:ext cx="14510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pandas-2</a:t>
            </a:r>
          </a:p>
          <a:p>
            <a:r>
              <a:rPr lang="en-US" dirty="0">
                <a:solidFill>
                  <a:srgbClr val="FFCD3C"/>
                </a:solidFill>
              </a:rPr>
              <a:t>seaborn-2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pandas-5</a:t>
            </a:r>
          </a:p>
          <a:p>
            <a:r>
              <a:rPr lang="en-US" dirty="0">
                <a:solidFill>
                  <a:srgbClr val="FFCD3C"/>
                </a:solidFill>
              </a:rPr>
              <a:t>seaborn-4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D9E5BD-FE22-5C81-25C3-BE44AB66F3AE}"/>
              </a:ext>
            </a:extLst>
          </p:cNvPr>
          <p:cNvCxnSpPr>
            <a:cxnSpLocks/>
          </p:cNvCxnSpPr>
          <p:nvPr/>
        </p:nvCxnSpPr>
        <p:spPr>
          <a:xfrm>
            <a:off x="2837600" y="2843488"/>
            <a:ext cx="224164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068003-BE75-FE16-9DE9-D5C30468D427}"/>
              </a:ext>
            </a:extLst>
          </p:cNvPr>
          <p:cNvCxnSpPr>
            <a:cxnSpLocks/>
          </p:cNvCxnSpPr>
          <p:nvPr/>
        </p:nvCxnSpPr>
        <p:spPr>
          <a:xfrm>
            <a:off x="3799185" y="2843488"/>
            <a:ext cx="1213528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939D0-919E-EB5C-5B49-CBB4280AD399}"/>
              </a:ext>
            </a:extLst>
          </p:cNvPr>
          <p:cNvCxnSpPr>
            <a:cxnSpLocks/>
          </p:cNvCxnSpPr>
          <p:nvPr/>
        </p:nvCxnSpPr>
        <p:spPr>
          <a:xfrm>
            <a:off x="3783569" y="4229837"/>
            <a:ext cx="1224959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C9D64C-97E3-958F-437A-B3BD45B56D4F}"/>
              </a:ext>
            </a:extLst>
          </p:cNvPr>
          <p:cNvCxnSpPr>
            <a:cxnSpLocks/>
          </p:cNvCxnSpPr>
          <p:nvPr/>
        </p:nvCxnSpPr>
        <p:spPr>
          <a:xfrm>
            <a:off x="3799185" y="5610285"/>
            <a:ext cx="120934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E50B86-B3A7-1217-2DB4-EEDDEBF86D9F}"/>
              </a:ext>
            </a:extLst>
          </p:cNvPr>
          <p:cNvCxnSpPr>
            <a:cxnSpLocks/>
          </p:cNvCxnSpPr>
          <p:nvPr/>
        </p:nvCxnSpPr>
        <p:spPr>
          <a:xfrm>
            <a:off x="2389239" y="5592596"/>
            <a:ext cx="672525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01713A-A35E-1534-6EB4-114DAD166840}"/>
              </a:ext>
            </a:extLst>
          </p:cNvPr>
          <p:cNvCxnSpPr>
            <a:cxnSpLocks/>
          </p:cNvCxnSpPr>
          <p:nvPr/>
        </p:nvCxnSpPr>
        <p:spPr>
          <a:xfrm>
            <a:off x="2766781" y="4229837"/>
            <a:ext cx="300882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09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C7E439C-34BE-5553-23B6-2E103679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664" y="1825624"/>
            <a:ext cx="5188019" cy="4835479"/>
          </a:xfrm>
        </p:spPr>
        <p:txBody>
          <a:bodyPr>
            <a:normAutofit/>
          </a:bodyPr>
          <a:lstStyle/>
          <a:p>
            <a:r>
              <a:rPr lang="en-US" dirty="0"/>
              <a:t>Ideally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you should try to use either </a:t>
            </a:r>
            <a:r>
              <a:rPr lang="en-US" b="1" dirty="0">
                <a:solidFill>
                  <a:srgbClr val="FFCD3C"/>
                </a:solidFill>
              </a:rPr>
              <a:t>pip</a:t>
            </a:r>
            <a:r>
              <a:rPr lang="en-US" dirty="0"/>
              <a:t> or </a:t>
            </a:r>
            <a:r>
              <a:rPr lang="en-US" b="1" dirty="0" err="1">
                <a:solidFill>
                  <a:srgbClr val="42AE29"/>
                </a:solidFill>
              </a:rPr>
              <a:t>conda</a:t>
            </a:r>
            <a:r>
              <a:rPr lang="en-US" dirty="0"/>
              <a:t> for installing your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This is not always possible if a package you need is only available on </a:t>
            </a:r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419DD6-4ED0-8DA9-AF37-266305B25ED5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577C9-180E-7CA3-01F1-721A39958B50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20F99-4647-5424-6C2C-A89536FAADEE}"/>
              </a:ext>
            </a:extLst>
          </p:cNvPr>
          <p:cNvSpPr txBox="1"/>
          <p:nvPr/>
        </p:nvSpPr>
        <p:spPr>
          <a:xfrm>
            <a:off x="3091771" y="2114994"/>
            <a:ext cx="17869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E06C0-4D13-538C-54CC-BC9A844A3096}"/>
              </a:ext>
            </a:extLst>
          </p:cNvPr>
          <p:cNvSpPr txBox="1"/>
          <p:nvPr/>
        </p:nvSpPr>
        <p:spPr>
          <a:xfrm>
            <a:off x="376528" y="2114994"/>
            <a:ext cx="25508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CIV100-winter-2024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my-cool-website</a:t>
            </a:r>
          </a:p>
          <a:p>
            <a:endParaRPr lang="en-US" b="1" dirty="0">
              <a:solidFill>
                <a:srgbClr val="42AE2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4DEC8-1458-486A-3D06-EB5A80039BE0}"/>
              </a:ext>
            </a:extLst>
          </p:cNvPr>
          <p:cNvSpPr txBox="1"/>
          <p:nvPr/>
        </p:nvSpPr>
        <p:spPr>
          <a:xfrm>
            <a:off x="5008528" y="2114994"/>
            <a:ext cx="14510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pandas-2</a:t>
            </a:r>
          </a:p>
          <a:p>
            <a:r>
              <a:rPr lang="en-US" dirty="0">
                <a:solidFill>
                  <a:srgbClr val="FFCD3C"/>
                </a:solidFill>
              </a:rPr>
              <a:t>seaborn-2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pandas-5</a:t>
            </a:r>
          </a:p>
          <a:p>
            <a:r>
              <a:rPr lang="en-US" dirty="0">
                <a:solidFill>
                  <a:srgbClr val="FFCD3C"/>
                </a:solidFill>
              </a:rPr>
              <a:t>seaborn-4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119044-8329-F54A-AAA2-5B18964DBD0D}"/>
              </a:ext>
            </a:extLst>
          </p:cNvPr>
          <p:cNvCxnSpPr>
            <a:cxnSpLocks/>
          </p:cNvCxnSpPr>
          <p:nvPr/>
        </p:nvCxnSpPr>
        <p:spPr>
          <a:xfrm>
            <a:off x="2837600" y="2843488"/>
            <a:ext cx="224164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DE91DE-90CE-EA80-CFC9-88D1AEEFD1AD}"/>
              </a:ext>
            </a:extLst>
          </p:cNvPr>
          <p:cNvCxnSpPr>
            <a:cxnSpLocks/>
          </p:cNvCxnSpPr>
          <p:nvPr/>
        </p:nvCxnSpPr>
        <p:spPr>
          <a:xfrm>
            <a:off x="3799185" y="2843488"/>
            <a:ext cx="1213528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C5025C-5DC2-5A6D-21AB-9507375C71B7}"/>
              </a:ext>
            </a:extLst>
          </p:cNvPr>
          <p:cNvCxnSpPr>
            <a:cxnSpLocks/>
          </p:cNvCxnSpPr>
          <p:nvPr/>
        </p:nvCxnSpPr>
        <p:spPr>
          <a:xfrm>
            <a:off x="3783569" y="4229837"/>
            <a:ext cx="1224959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DE2B5-14A3-17BF-CC04-DC42FB40DCF5}"/>
              </a:ext>
            </a:extLst>
          </p:cNvPr>
          <p:cNvCxnSpPr>
            <a:cxnSpLocks/>
          </p:cNvCxnSpPr>
          <p:nvPr/>
        </p:nvCxnSpPr>
        <p:spPr>
          <a:xfrm>
            <a:off x="3799185" y="5610285"/>
            <a:ext cx="120934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A0B5C8-C19B-A9E0-DED5-9B403A41F672}"/>
              </a:ext>
            </a:extLst>
          </p:cNvPr>
          <p:cNvCxnSpPr>
            <a:cxnSpLocks/>
          </p:cNvCxnSpPr>
          <p:nvPr/>
        </p:nvCxnSpPr>
        <p:spPr>
          <a:xfrm>
            <a:off x="2389239" y="5592596"/>
            <a:ext cx="672525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74ED53-0944-934C-392F-D5793035E4E0}"/>
              </a:ext>
            </a:extLst>
          </p:cNvPr>
          <p:cNvCxnSpPr>
            <a:cxnSpLocks/>
          </p:cNvCxnSpPr>
          <p:nvPr/>
        </p:nvCxnSpPr>
        <p:spPr>
          <a:xfrm>
            <a:off x="2766781" y="4229837"/>
            <a:ext cx="300882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9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4D08B3F-8FEA-D8E3-50EB-0D97DAF421A2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EAD32-0B30-2FAF-BC1F-A4B6D5D3295C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A3AFC-A135-BFE1-591A-05D9AA9CB7C2}"/>
              </a:ext>
            </a:extLst>
          </p:cNvPr>
          <p:cNvSpPr txBox="1"/>
          <p:nvPr/>
        </p:nvSpPr>
        <p:spPr>
          <a:xfrm>
            <a:off x="3091771" y="2114994"/>
            <a:ext cx="17869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442B72-6F18-5109-A5FA-44571BA3D213}"/>
              </a:ext>
            </a:extLst>
          </p:cNvPr>
          <p:cNvSpPr txBox="1"/>
          <p:nvPr/>
        </p:nvSpPr>
        <p:spPr>
          <a:xfrm>
            <a:off x="376528" y="2114994"/>
            <a:ext cx="25508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CIV100-winter-2024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my-cool-website</a:t>
            </a:r>
          </a:p>
          <a:p>
            <a:endParaRPr lang="en-US" b="1" dirty="0">
              <a:solidFill>
                <a:srgbClr val="42AE2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C6B4BD-DC9C-439B-8147-3DEF601C36CC}"/>
              </a:ext>
            </a:extLst>
          </p:cNvPr>
          <p:cNvSpPr txBox="1"/>
          <p:nvPr/>
        </p:nvSpPr>
        <p:spPr>
          <a:xfrm>
            <a:off x="5008528" y="2114994"/>
            <a:ext cx="14510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pandas-2</a:t>
            </a:r>
          </a:p>
          <a:p>
            <a:r>
              <a:rPr lang="en-US" dirty="0">
                <a:solidFill>
                  <a:srgbClr val="FFCD3C"/>
                </a:solidFill>
              </a:rPr>
              <a:t>seaborn-2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pandas-5</a:t>
            </a:r>
          </a:p>
          <a:p>
            <a:r>
              <a:rPr lang="en-US" dirty="0">
                <a:solidFill>
                  <a:srgbClr val="FFCD3C"/>
                </a:solidFill>
              </a:rPr>
              <a:t>seaborn-4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23389-4B97-1385-0D9C-C5D1EB5C3E08}"/>
              </a:ext>
            </a:extLst>
          </p:cNvPr>
          <p:cNvCxnSpPr>
            <a:cxnSpLocks/>
          </p:cNvCxnSpPr>
          <p:nvPr/>
        </p:nvCxnSpPr>
        <p:spPr>
          <a:xfrm>
            <a:off x="2837600" y="2843488"/>
            <a:ext cx="224164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056EEB-CB15-D6A9-523B-696A652CA874}"/>
              </a:ext>
            </a:extLst>
          </p:cNvPr>
          <p:cNvCxnSpPr>
            <a:cxnSpLocks/>
          </p:cNvCxnSpPr>
          <p:nvPr/>
        </p:nvCxnSpPr>
        <p:spPr>
          <a:xfrm>
            <a:off x="3799185" y="2843488"/>
            <a:ext cx="1213528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ADE60B-1F96-9582-DBFA-17133219EEBD}"/>
              </a:ext>
            </a:extLst>
          </p:cNvPr>
          <p:cNvCxnSpPr>
            <a:cxnSpLocks/>
          </p:cNvCxnSpPr>
          <p:nvPr/>
        </p:nvCxnSpPr>
        <p:spPr>
          <a:xfrm>
            <a:off x="3783569" y="4229837"/>
            <a:ext cx="1224959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9C1373-26CD-D19A-808D-B21A8ED0FBF0}"/>
              </a:ext>
            </a:extLst>
          </p:cNvPr>
          <p:cNvCxnSpPr>
            <a:cxnSpLocks/>
          </p:cNvCxnSpPr>
          <p:nvPr/>
        </p:nvCxnSpPr>
        <p:spPr>
          <a:xfrm>
            <a:off x="3799185" y="5610285"/>
            <a:ext cx="120934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786D7-0BA1-0E8C-D576-43908E156890}"/>
              </a:ext>
            </a:extLst>
          </p:cNvPr>
          <p:cNvCxnSpPr>
            <a:cxnSpLocks/>
          </p:cNvCxnSpPr>
          <p:nvPr/>
        </p:nvCxnSpPr>
        <p:spPr>
          <a:xfrm>
            <a:off x="2389239" y="5592596"/>
            <a:ext cx="672525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38B080-0943-5CFC-1DF2-45D6B97B12DC}"/>
              </a:ext>
            </a:extLst>
          </p:cNvPr>
          <p:cNvCxnSpPr>
            <a:cxnSpLocks/>
          </p:cNvCxnSpPr>
          <p:nvPr/>
        </p:nvCxnSpPr>
        <p:spPr>
          <a:xfrm>
            <a:off x="2766781" y="4229837"/>
            <a:ext cx="300882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660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Launch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Integrated Development Environments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IDE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Notebooks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Consoles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40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Launch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Integrated Development Environments </a:t>
            </a:r>
            <a:r>
              <a:rPr lang="en-US" b="1" dirty="0">
                <a:solidFill>
                  <a:srgbClr val="CC99FF"/>
                </a:solidFill>
              </a:rPr>
              <a:t>(</a:t>
            </a:r>
            <a:r>
              <a:rPr lang="en-US" b="1" dirty="0"/>
              <a:t>IDE</a:t>
            </a:r>
            <a:r>
              <a:rPr lang="en-US" b="1" dirty="0">
                <a:solidFill>
                  <a:srgbClr val="CC99FF"/>
                </a:solidFill>
              </a:rPr>
              <a:t>)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Notebooks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Consoles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4ECDBB-535F-D014-5D84-1E6A729F2896}"/>
              </a:ext>
            </a:extLst>
          </p:cNvPr>
          <p:cNvCxnSpPr>
            <a:cxnSpLocks/>
          </p:cNvCxnSpPr>
          <p:nvPr/>
        </p:nvCxnSpPr>
        <p:spPr>
          <a:xfrm>
            <a:off x="5262227" y="3226947"/>
            <a:ext cx="4271130" cy="100879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0DC845-2D2E-7F3C-A7AA-66AE020BF906}"/>
              </a:ext>
            </a:extLst>
          </p:cNvPr>
          <p:cNvCxnSpPr>
            <a:cxnSpLocks/>
          </p:cNvCxnSpPr>
          <p:nvPr/>
        </p:nvCxnSpPr>
        <p:spPr>
          <a:xfrm flipV="1">
            <a:off x="5262227" y="2967375"/>
            <a:ext cx="5397907" cy="25957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D8AA70-91DF-7B83-2324-568409A980B0}"/>
              </a:ext>
            </a:extLst>
          </p:cNvPr>
          <p:cNvCxnSpPr>
            <a:cxnSpLocks/>
          </p:cNvCxnSpPr>
          <p:nvPr/>
        </p:nvCxnSpPr>
        <p:spPr>
          <a:xfrm>
            <a:off x="5262227" y="3226947"/>
            <a:ext cx="5397907" cy="100879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1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Launch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Integrated Development Environments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IDE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b="1" dirty="0"/>
              <a:t>Notebooks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Consoles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0DC845-2D2E-7F3C-A7AA-66AE020BF906}"/>
              </a:ext>
            </a:extLst>
          </p:cNvPr>
          <p:cNvCxnSpPr>
            <a:cxnSpLocks/>
          </p:cNvCxnSpPr>
          <p:nvPr/>
        </p:nvCxnSpPr>
        <p:spPr>
          <a:xfrm flipV="1">
            <a:off x="3380330" y="1692209"/>
            <a:ext cx="7279804" cy="22898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D8AA70-91DF-7B83-2324-568409A980B0}"/>
              </a:ext>
            </a:extLst>
          </p:cNvPr>
          <p:cNvCxnSpPr>
            <a:cxnSpLocks/>
          </p:cNvCxnSpPr>
          <p:nvPr/>
        </p:nvCxnSpPr>
        <p:spPr>
          <a:xfrm flipV="1">
            <a:off x="3380330" y="3014570"/>
            <a:ext cx="4949559" cy="96749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8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Launch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Integrated Development Environments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IDE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Notebooks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b="1" dirty="0"/>
              <a:t>Consoles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0AF4D4-4B17-3D44-2068-F5B20493A692}"/>
              </a:ext>
            </a:extLst>
          </p:cNvPr>
          <p:cNvCxnSpPr>
            <a:cxnSpLocks/>
          </p:cNvCxnSpPr>
          <p:nvPr/>
        </p:nvCxnSpPr>
        <p:spPr>
          <a:xfrm>
            <a:off x="3032268" y="4353724"/>
            <a:ext cx="5262225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34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Environments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These are environments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 flipV="1">
            <a:off x="5067546" y="1401359"/>
            <a:ext cx="2837589" cy="67521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2F4D18-C1B7-6B52-2A1E-831BED83B6DC}"/>
              </a:ext>
            </a:extLst>
          </p:cNvPr>
          <p:cNvCxnSpPr>
            <a:cxnSpLocks/>
          </p:cNvCxnSpPr>
          <p:nvPr/>
        </p:nvCxnSpPr>
        <p:spPr>
          <a:xfrm flipV="1">
            <a:off x="5067546" y="1628222"/>
            <a:ext cx="2837589" cy="44835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 flipV="1">
            <a:off x="5067546" y="1855119"/>
            <a:ext cx="2837589" cy="22145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679A24-7B1B-485B-8E45-E0A3E53187C6}"/>
              </a:ext>
            </a:extLst>
          </p:cNvPr>
          <p:cNvCxnSpPr>
            <a:cxnSpLocks/>
          </p:cNvCxnSpPr>
          <p:nvPr/>
        </p:nvCxnSpPr>
        <p:spPr>
          <a:xfrm>
            <a:off x="5067546" y="2076573"/>
            <a:ext cx="2837589" cy="589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11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12.1</a:t>
            </a:r>
          </a:p>
          <a:p>
            <a:pPr lvl="1"/>
            <a:r>
              <a:rPr lang="en-US" b="1" dirty="0"/>
              <a:t>Installing third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/>
              <a:t>party packages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managing environments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and Pandas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2"/>
                </a:solidFill>
              </a:rPr>
              <a:t>:</a:t>
            </a:r>
            <a:r>
              <a:rPr lang="en-US" b="1" dirty="0"/>
              <a:t> Chapter 12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12.2</a:t>
            </a:r>
          </a:p>
          <a:p>
            <a:pPr lvl="1"/>
            <a:r>
              <a:rPr lang="en-US" dirty="0"/>
              <a:t>More Pandas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NumPy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Matplotlib</a:t>
            </a:r>
            <a:r>
              <a:rPr lang="en-US" dirty="0">
                <a:solidFill>
                  <a:schemeClr val="accent6"/>
                </a:solidFill>
              </a:rPr>
              <a:t>/</a:t>
            </a:r>
            <a:r>
              <a:rPr lang="en-US" dirty="0"/>
              <a:t>Seaborn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dirty="0"/>
              <a:t>Reading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Chapter 12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Stock Market </a:t>
            </a:r>
            <a:r>
              <a:rPr lang="en-US" dirty="0">
                <a:solidFill>
                  <a:schemeClr val="accent6"/>
                </a:solidFill>
              </a:rPr>
              <a:t>–</a:t>
            </a:r>
            <a:r>
              <a:rPr lang="en-US" dirty="0"/>
              <a:t> Part 1</a:t>
            </a:r>
            <a:endParaRPr lang="en-US" b="1" dirty="0">
              <a:solidFill>
                <a:srgbClr val="FF505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Environments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This environment </a:t>
            </a:r>
            <a:r>
              <a:rPr lang="en-US" b="1" dirty="0">
                <a:solidFill>
                  <a:srgbClr val="42AE29"/>
                </a:solidFill>
              </a:rPr>
              <a:t>(base) </a:t>
            </a:r>
            <a:r>
              <a:rPr lang="en-US" dirty="0"/>
              <a:t>comes pre</a:t>
            </a:r>
            <a:r>
              <a:rPr lang="en-US" dirty="0">
                <a:solidFill>
                  <a:srgbClr val="00FF00"/>
                </a:solidFill>
              </a:rPr>
              <a:t>-</a:t>
            </a:r>
            <a:r>
              <a:rPr lang="en-US" dirty="0"/>
              <a:t>installed with Anaconda and has all the most popular scientific packages installed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 flipV="1">
            <a:off x="6194322" y="1407258"/>
            <a:ext cx="1728510" cy="63391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Environments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These are environments I created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To create an environment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you can press this button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2F4D18-C1B7-6B52-2A1E-831BED83B6DC}"/>
              </a:ext>
            </a:extLst>
          </p:cNvPr>
          <p:cNvCxnSpPr>
            <a:cxnSpLocks/>
          </p:cNvCxnSpPr>
          <p:nvPr/>
        </p:nvCxnSpPr>
        <p:spPr>
          <a:xfrm flipV="1">
            <a:off x="6489290" y="1628222"/>
            <a:ext cx="1415845" cy="40705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 flipV="1">
            <a:off x="6489290" y="1855119"/>
            <a:ext cx="1415845" cy="1801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679A24-7B1B-485B-8E45-E0A3E53187C6}"/>
              </a:ext>
            </a:extLst>
          </p:cNvPr>
          <p:cNvCxnSpPr>
            <a:cxnSpLocks/>
          </p:cNvCxnSpPr>
          <p:nvPr/>
        </p:nvCxnSpPr>
        <p:spPr>
          <a:xfrm>
            <a:off x="6489290" y="2035277"/>
            <a:ext cx="1415845" cy="4719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B38EB1-8CE0-8EA9-65D8-8F5986EAD225}"/>
              </a:ext>
            </a:extLst>
          </p:cNvPr>
          <p:cNvCxnSpPr>
            <a:cxnSpLocks/>
          </p:cNvCxnSpPr>
          <p:nvPr/>
        </p:nvCxnSpPr>
        <p:spPr>
          <a:xfrm>
            <a:off x="3893574" y="3097161"/>
            <a:ext cx="3964367" cy="335673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801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These are all the packages installed in the </a:t>
            </a:r>
            <a:r>
              <a:rPr lang="en-US" b="1" dirty="0">
                <a:solidFill>
                  <a:srgbClr val="42AE29"/>
                </a:solidFill>
              </a:rPr>
              <a:t>(base) </a:t>
            </a:r>
            <a:r>
              <a:rPr lang="en-US" dirty="0"/>
              <a:t>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 flipV="1">
            <a:off x="5360548" y="1825624"/>
            <a:ext cx="3901439" cy="25094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>
            <a:off x="5360548" y="2076573"/>
            <a:ext cx="3901439" cy="31443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679A24-7B1B-485B-8E45-E0A3E53187C6}"/>
              </a:ext>
            </a:extLst>
          </p:cNvPr>
          <p:cNvCxnSpPr>
            <a:cxnSpLocks/>
          </p:cNvCxnSpPr>
          <p:nvPr/>
        </p:nvCxnSpPr>
        <p:spPr>
          <a:xfrm>
            <a:off x="5360548" y="2076573"/>
            <a:ext cx="3901439" cy="143944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4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This package was install the </a:t>
            </a:r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package index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This package was install the </a:t>
            </a:r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/>
              <a:t> package index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 can see the version of this package here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>
            <a:off x="6394901" y="2070674"/>
            <a:ext cx="2867086" cy="3775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>
            <a:off x="5568991" y="2985074"/>
            <a:ext cx="3692996" cy="7551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951462-1BB5-1230-1560-6D4B72B06BF8}"/>
              </a:ext>
            </a:extLst>
          </p:cNvPr>
          <p:cNvCxnSpPr>
            <a:cxnSpLocks/>
          </p:cNvCxnSpPr>
          <p:nvPr/>
        </p:nvCxnSpPr>
        <p:spPr>
          <a:xfrm>
            <a:off x="3386230" y="4259334"/>
            <a:ext cx="8359385" cy="96749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806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6355C6-D2F1-EBE0-ABD1-32B65ABB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Create An Environment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</a:t>
            </a:r>
            <a:r>
              <a:rPr lang="en-US" dirty="0">
                <a:solidFill>
                  <a:srgbClr val="00FF00"/>
                </a:solidFill>
              </a:rPr>
              <a:t>’</a:t>
            </a:r>
            <a:r>
              <a:rPr lang="en-US" dirty="0"/>
              <a:t>s crate a new environment for our new cool website project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By creating an environment for this project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it will guarantee that our code always works and that our collaborators can always reproduce the 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Let</a:t>
            </a:r>
            <a:r>
              <a:rPr lang="en-US" dirty="0">
                <a:solidFill>
                  <a:srgbClr val="00FF00"/>
                </a:solidFill>
              </a:rPr>
              <a:t>’</a:t>
            </a:r>
            <a:r>
              <a:rPr lang="en-US" dirty="0"/>
              <a:t>s choose to use Python version </a:t>
            </a:r>
            <a:r>
              <a:rPr lang="en-US" b="1" dirty="0">
                <a:solidFill>
                  <a:srgbClr val="CC99FF"/>
                </a:solidFill>
              </a:rPr>
              <a:t>3.10</a:t>
            </a:r>
            <a:r>
              <a:rPr lang="en-US" dirty="0"/>
              <a:t> for this 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Choose a name for your environment so it can be easily identified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04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When you create a new environment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it is mostly empty except for a few default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For example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you can see the </a:t>
            </a:r>
            <a:r>
              <a:rPr lang="en-US" b="1" dirty="0">
                <a:solidFill>
                  <a:srgbClr val="CC99FF"/>
                </a:solidFill>
              </a:rPr>
              <a:t>pip</a:t>
            </a:r>
            <a:r>
              <a:rPr lang="en-US" dirty="0"/>
              <a:t> package is installed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which allows us to us 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/>
              <a:t>to install other 3</a:t>
            </a:r>
            <a:r>
              <a:rPr lang="en-US" baseline="30000" dirty="0"/>
              <a:t>rd</a:t>
            </a:r>
            <a:r>
              <a:rPr lang="en-US" dirty="0"/>
              <a:t> party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We can also see that Python version </a:t>
            </a:r>
            <a:r>
              <a:rPr lang="en-US" b="1" dirty="0">
                <a:solidFill>
                  <a:srgbClr val="CC99FF"/>
                </a:solidFill>
              </a:rPr>
              <a:t>3.10</a:t>
            </a:r>
            <a:r>
              <a:rPr lang="en-US" dirty="0"/>
              <a:t> is installed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8F049-9B08-D9CA-B119-D136D1316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67" y="493051"/>
            <a:ext cx="5328433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FFF475-AE7D-BFAC-BE3C-5D69A325271A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116E-BABF-407C-B2C4-166E48E23B35}"/>
              </a:ext>
            </a:extLst>
          </p:cNvPr>
          <p:cNvCxnSpPr>
            <a:cxnSpLocks/>
          </p:cNvCxnSpPr>
          <p:nvPr/>
        </p:nvCxnSpPr>
        <p:spPr>
          <a:xfrm flipV="1">
            <a:off x="5634892" y="3001108"/>
            <a:ext cx="3673231" cy="190695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A2C344-ED4C-7F3D-1D28-F2D5041378D8}"/>
              </a:ext>
            </a:extLst>
          </p:cNvPr>
          <p:cNvCxnSpPr>
            <a:cxnSpLocks/>
          </p:cNvCxnSpPr>
          <p:nvPr/>
        </p:nvCxnSpPr>
        <p:spPr>
          <a:xfrm flipV="1">
            <a:off x="6408615" y="2821354"/>
            <a:ext cx="2899508" cy="46110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08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639292" cy="4835479"/>
          </a:xfrm>
        </p:spPr>
        <p:txBody>
          <a:bodyPr/>
          <a:lstStyle/>
          <a:p>
            <a:r>
              <a:rPr lang="en-US" dirty="0"/>
              <a:t>We can launch applications from an environment by clicking the green play button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algn="just"/>
            <a:r>
              <a:rPr lang="en-US" dirty="0"/>
              <a:t>As you can see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we can launch a terminal but not a Jupyter Notebook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its grayed out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This is because we have not installed Jupyter for our new environment yet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CFA9-D884-04C3-31E0-1EB3D82E3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66EF9-C724-2E02-9856-2F02A234D786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2F3510-A1F5-DA43-2943-6009FA7E513C}"/>
              </a:ext>
            </a:extLst>
          </p:cNvPr>
          <p:cNvCxnSpPr>
            <a:cxnSpLocks/>
          </p:cNvCxnSpPr>
          <p:nvPr/>
        </p:nvCxnSpPr>
        <p:spPr>
          <a:xfrm flipV="1">
            <a:off x="6096000" y="2330245"/>
            <a:ext cx="2977208" cy="14748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397572-028D-D5D5-C313-A79976734BA3}"/>
              </a:ext>
            </a:extLst>
          </p:cNvPr>
          <p:cNvCxnSpPr>
            <a:cxnSpLocks/>
          </p:cNvCxnSpPr>
          <p:nvPr/>
        </p:nvCxnSpPr>
        <p:spPr>
          <a:xfrm flipV="1">
            <a:off x="6477493" y="2790395"/>
            <a:ext cx="2595715" cy="84360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448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To install Jupyter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we filter to see all packages that are not installed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Then select the Jupyter package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And click </a:t>
            </a:r>
            <a:r>
              <a:rPr lang="en-US" b="1" u="sng" dirty="0">
                <a:solidFill>
                  <a:srgbClr val="A1D8A4"/>
                </a:solidFill>
              </a:rPr>
              <a:t>Apply</a:t>
            </a:r>
            <a:r>
              <a:rPr lang="en-US" dirty="0"/>
              <a:t> to install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CC9DB-CFE0-5B5C-3E69-AB8486C9D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9B1EEA-D3BD-F540-AEB3-D63F039CE3FD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1F143C-9158-9082-7D86-AEFAB0E4ED45}"/>
              </a:ext>
            </a:extLst>
          </p:cNvPr>
          <p:cNvCxnSpPr>
            <a:cxnSpLocks/>
          </p:cNvCxnSpPr>
          <p:nvPr/>
        </p:nvCxnSpPr>
        <p:spPr>
          <a:xfrm flipV="1">
            <a:off x="6312310" y="1203468"/>
            <a:ext cx="3002771" cy="84950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7841AB-3376-C064-572D-4527AD0B15C3}"/>
              </a:ext>
            </a:extLst>
          </p:cNvPr>
          <p:cNvCxnSpPr>
            <a:cxnSpLocks/>
          </p:cNvCxnSpPr>
          <p:nvPr/>
        </p:nvCxnSpPr>
        <p:spPr>
          <a:xfrm>
            <a:off x="6312310" y="2973275"/>
            <a:ext cx="3002771" cy="34806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965EA5-A098-B123-BCAA-1E5706C8037E}"/>
              </a:ext>
            </a:extLst>
          </p:cNvPr>
          <p:cNvCxnSpPr>
            <a:cxnSpLocks/>
          </p:cNvCxnSpPr>
          <p:nvPr/>
        </p:nvCxnSpPr>
        <p:spPr>
          <a:xfrm>
            <a:off x="5226828" y="3604506"/>
            <a:ext cx="6288713" cy="299687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100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Now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if we filter by packages that are installed in our </a:t>
            </a:r>
            <a:r>
              <a:rPr lang="en-US" b="1" dirty="0">
                <a:solidFill>
                  <a:srgbClr val="CC99FF"/>
                </a:solidFill>
              </a:rPr>
              <a:t>My-Cool-Website</a:t>
            </a:r>
            <a:r>
              <a:rPr lang="en-US" dirty="0"/>
              <a:t> environment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we can see that Jupyter is installed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D1C57-42F5-3AAD-AB74-F599D022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5F97D1-1464-718A-3812-09C0B97C6B1B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086A34-4A78-D985-774E-660B6568519C}"/>
              </a:ext>
            </a:extLst>
          </p:cNvPr>
          <p:cNvCxnSpPr>
            <a:cxnSpLocks/>
          </p:cNvCxnSpPr>
          <p:nvPr/>
        </p:nvCxnSpPr>
        <p:spPr>
          <a:xfrm>
            <a:off x="4902364" y="3333135"/>
            <a:ext cx="4383221" cy="6961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905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And now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we can launch a Jupyter Notebook that will be running in the </a:t>
            </a:r>
            <a:r>
              <a:rPr lang="en-US" b="1" dirty="0">
                <a:solidFill>
                  <a:srgbClr val="CC99FF"/>
                </a:solidFill>
              </a:rPr>
              <a:t>My-Cool-Website</a:t>
            </a:r>
            <a:r>
              <a:rPr lang="en-US" dirty="0"/>
              <a:t> 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86A16-80D9-E16E-F9FC-168503AE8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687245-B79A-ADBA-B99A-F0D62949E848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9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rgbClr val="00FF00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96EA64-EB66-E839-C334-9244CF7ED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6" r="63782" b="3540"/>
          <a:stretch/>
        </p:blipFill>
        <p:spPr>
          <a:xfrm>
            <a:off x="6517017" y="489538"/>
            <a:ext cx="5674983" cy="6247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98477" cy="4835479"/>
          </a:xfrm>
        </p:spPr>
        <p:txBody>
          <a:bodyPr/>
          <a:lstStyle/>
          <a:p>
            <a:r>
              <a:rPr lang="en-US" dirty="0"/>
              <a:t>This Notebook will be running Python version </a:t>
            </a:r>
            <a:r>
              <a:rPr lang="en-US" b="1" dirty="0">
                <a:solidFill>
                  <a:srgbClr val="00FF00"/>
                </a:solidFill>
              </a:rPr>
              <a:t>3.10</a:t>
            </a:r>
            <a:r>
              <a:rPr lang="en-US" dirty="0"/>
              <a:t> and will have access to all packages that are installed in the </a:t>
            </a:r>
            <a:r>
              <a:rPr lang="en-US" b="1" dirty="0">
                <a:solidFill>
                  <a:srgbClr val="CC99FF"/>
                </a:solidFill>
              </a:rPr>
              <a:t>My-Cool-Website</a:t>
            </a:r>
            <a:r>
              <a:rPr lang="en-US" dirty="0"/>
              <a:t> 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372656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8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241A-FBA0-74D7-EA00-E9452A15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Installing 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AD515-81CC-0102-B86E-E01C4D33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23338" cy="4835479"/>
          </a:xfrm>
        </p:spPr>
        <p:txBody>
          <a:bodyPr/>
          <a:lstStyle/>
          <a:p>
            <a:r>
              <a:rPr lang="en-US" b="1" dirty="0"/>
              <a:t>From a Jupyter Notebook</a:t>
            </a:r>
          </a:p>
          <a:p>
            <a:pPr lvl="1"/>
            <a:r>
              <a:rPr lang="en-US" dirty="0"/>
              <a:t>Quick and dirty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 recommended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/>
              <a:t>From a Terminal</a:t>
            </a:r>
          </a:p>
          <a:p>
            <a:pPr lvl="1"/>
            <a:r>
              <a:rPr lang="en-US" dirty="0"/>
              <a:t>Ideal but not beginner friendly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/>
              <a:t>From Anaconda Navigator</a:t>
            </a:r>
          </a:p>
          <a:p>
            <a:pPr lvl="1"/>
            <a:r>
              <a:rPr lang="en-US" dirty="0"/>
              <a:t>A good starting place for beginners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713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installing third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party packages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managing environments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and 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05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rgbClr val="00FF00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41" y="1915575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1" y="4588597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551537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624" y="5770268"/>
            <a:ext cx="1430332" cy="8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6661532" y="751955"/>
            <a:ext cx="1222103" cy="87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rgbClr val="00FF00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245654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10595429" y="5692728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816" y="333527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110" y="762075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42" y="1876887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13" y="3134984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152" y="4855169"/>
            <a:ext cx="3214551" cy="173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63" y="273734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A889C8-565D-8ACC-DFD2-2A2E5373DC9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FBFC-2E58-9642-C621-762EE3D1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Third</a:t>
            </a:r>
            <a:r>
              <a:rPr lang="en-US" b="1" dirty="0">
                <a:solidFill>
                  <a:srgbClr val="00FF00"/>
                </a:solidFill>
              </a:rPr>
              <a:t>-</a:t>
            </a:r>
            <a:r>
              <a:rPr lang="en-US" b="1" dirty="0"/>
              <a:t>Party 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A9B7-BF26-1385-925D-514F00CB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42012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 to this point in APS106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we have used libraries that come pre</a:t>
            </a:r>
            <a:r>
              <a:rPr lang="en-US" dirty="0">
                <a:solidFill>
                  <a:srgbClr val="00FF00"/>
                </a:solidFill>
              </a:rPr>
              <a:t>-</a:t>
            </a:r>
            <a:r>
              <a:rPr lang="en-US" dirty="0"/>
              <a:t>installed with Python including math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random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turtle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Now we will introduce you to third</a:t>
            </a:r>
            <a:r>
              <a:rPr lang="en-US" dirty="0">
                <a:solidFill>
                  <a:srgbClr val="00FF00"/>
                </a:solidFill>
              </a:rPr>
              <a:t>-</a:t>
            </a:r>
            <a:r>
              <a:rPr lang="en-US" dirty="0"/>
              <a:t>party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These are some common packages</a:t>
            </a:r>
            <a:r>
              <a:rPr lang="en-US" dirty="0">
                <a:solidFill>
                  <a:schemeClr val="accent6"/>
                </a:solidFill>
              </a:rPr>
              <a:t>/</a:t>
            </a:r>
            <a:r>
              <a:rPr lang="en-US" dirty="0"/>
              <a:t>libraries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and we will cover those highlighted in </a:t>
            </a:r>
            <a:r>
              <a:rPr lang="en-US" b="1" dirty="0">
                <a:solidFill>
                  <a:schemeClr val="accent2"/>
                </a:solidFill>
              </a:rPr>
              <a:t>blue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0C18EC-5A5D-9019-45E6-5060F11D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780637"/>
              </p:ext>
            </p:extLst>
          </p:nvPr>
        </p:nvGraphicFramePr>
        <p:xfrm>
          <a:off x="5633902" y="1954582"/>
          <a:ext cx="6271008" cy="4230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058867">
                  <a:extLst>
                    <a:ext uri="{9D8B030D-6E8A-4147-A177-3AD203B41FA5}">
                      <a16:colId xmlns:a16="http://schemas.microsoft.com/office/drawing/2014/main" val="2511500238"/>
                    </a:ext>
                  </a:extLst>
                </a:gridCol>
                <a:gridCol w="1722612">
                  <a:extLst>
                    <a:ext uri="{9D8B030D-6E8A-4147-A177-3AD203B41FA5}">
                      <a16:colId xmlns:a16="http://schemas.microsoft.com/office/drawing/2014/main" val="363594159"/>
                    </a:ext>
                  </a:extLst>
                </a:gridCol>
                <a:gridCol w="2489529">
                  <a:extLst>
                    <a:ext uri="{9D8B030D-6E8A-4147-A177-3AD203B41FA5}">
                      <a16:colId xmlns:a16="http://schemas.microsoft.com/office/drawing/2014/main" val="3341678703"/>
                    </a:ext>
                  </a:extLst>
                </a:gridCol>
              </a:tblGrid>
              <a:tr h="283122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Package</a:t>
                      </a:r>
                      <a:r>
                        <a:rPr lang="en-US" sz="1600" b="1" dirty="0">
                          <a:solidFill>
                            <a:schemeClr val="accent6"/>
                          </a:solidFill>
                          <a:effectLst/>
                        </a:rPr>
                        <a:t>/</a:t>
                      </a:r>
                      <a:r>
                        <a:rPr lang="en-US" sz="1600" b="1" dirty="0">
                          <a:effectLst/>
                        </a:rPr>
                        <a:t>Library</a:t>
                      </a:r>
                    </a:p>
                  </a:txBody>
                  <a:tcPr marL="20892" marR="20892" marT="20892" marB="20892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Common Alias</a:t>
                      </a:r>
                    </a:p>
                  </a:txBody>
                  <a:tcPr marL="20892" marR="20892" marT="20892" marB="20892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20892" marR="20892" marT="20892" marB="20892" anchor="ctr"/>
                </a:tc>
                <a:extLst>
                  <a:ext uri="{0D108BD9-81ED-4DB2-BD59-A6C34878D82A}">
                    <a16:rowId xmlns:a16="http://schemas.microsoft.com/office/drawing/2014/main" val="1811010781"/>
                  </a:ext>
                </a:extLst>
              </a:tr>
              <a:tr h="538391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2"/>
                          </a:solidFill>
                          <a:effectLst/>
                        </a:rPr>
                        <a:t>numpy</a:t>
                      </a:r>
                      <a:endParaRPr lang="en-US" sz="1600" b="1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/>
                          </a:solidFill>
                          <a:effectLst/>
                        </a:rPr>
                        <a:t>np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>
                          <a:solidFill>
                            <a:schemeClr val="accent2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NumPy</a:t>
                      </a:r>
                      <a:r>
                        <a:rPr lang="en-US" sz="900">
                          <a:solidFill>
                            <a:schemeClr val="accent2"/>
                          </a:solidFill>
                          <a:effectLst/>
                        </a:rPr>
                        <a:t> includes functions and classes that aid in numerical computation. NumPy is used in many other data science packages.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2957057124"/>
                  </a:ext>
                </a:extLst>
              </a:tr>
              <a:tr h="40115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2"/>
                          </a:solidFill>
                          <a:effectLst/>
                        </a:rPr>
                        <a:t>pandas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</a:rPr>
                        <a:t>pd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chemeClr val="accent2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pandas</a:t>
                      </a:r>
                      <a:r>
                        <a:rPr lang="en-US" sz="900" dirty="0">
                          <a:solidFill>
                            <a:schemeClr val="accent2"/>
                          </a:solidFill>
                          <a:effectLst/>
                        </a:rPr>
                        <a:t> provides methods and classes for tabular and time-series data.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3195538635"/>
                  </a:ext>
                </a:extLst>
              </a:tr>
              <a:tr h="802313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sklearn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sk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rgbClr val="F57C00"/>
                          </a:solidFill>
                          <a:effectLst/>
                          <a:hlinkClick r:id="rId4"/>
                        </a:rPr>
                        <a:t>scikit-learn</a:t>
                      </a:r>
                      <a:r>
                        <a:rPr lang="en-US" sz="900" dirty="0">
                          <a:effectLst/>
                        </a:rPr>
                        <a:t> provides implementations of many machine learning algorithms with a uniform syntax for preprocessing data, specifying models, fitting models with cross-validation, and assessing models.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696797162"/>
                  </a:ext>
                </a:extLst>
              </a:tr>
              <a:tr h="530942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2"/>
                          </a:solidFill>
                          <a:effectLst/>
                        </a:rPr>
                        <a:t>matplotlib.pyplot</a:t>
                      </a:r>
                      <a:endParaRPr lang="en-US" sz="1600" b="1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</a:rPr>
                        <a:t>plt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>
                          <a:solidFill>
                            <a:schemeClr val="accent2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Matplotlib</a:t>
                      </a:r>
                      <a:r>
                        <a:rPr lang="en-US" sz="900">
                          <a:solidFill>
                            <a:schemeClr val="accent2"/>
                          </a:solidFill>
                          <a:effectLst/>
                        </a:rPr>
                        <a:t> allows the creation of data visualizations in Python. The functions mostly expect NumPy arrays.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273584415"/>
                  </a:ext>
                </a:extLst>
              </a:tr>
              <a:tr h="52267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2"/>
                          </a:solidFill>
                          <a:effectLst/>
                        </a:rPr>
                        <a:t>seaborn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</a:rPr>
                        <a:t>sns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chemeClr val="accent2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seaborn</a:t>
                      </a:r>
                      <a:r>
                        <a:rPr lang="en-US" sz="900" dirty="0">
                          <a:solidFill>
                            <a:schemeClr val="accent2"/>
                          </a:solidFill>
                          <a:effectLst/>
                        </a:rPr>
                        <a:t> also allows the creation of data visualizations but works better with pandas DataFrame objects.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3345819249"/>
                  </a:ext>
                </a:extLst>
              </a:tr>
              <a:tr h="521509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scipy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sp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rgbClr val="F57C00"/>
                          </a:solidFill>
                          <a:effectLst/>
                          <a:hlinkClick r:id="rId7"/>
                        </a:rPr>
                        <a:t>SciPy</a:t>
                      </a:r>
                      <a:r>
                        <a:rPr lang="en-US" sz="900" dirty="0">
                          <a:effectLst/>
                        </a:rPr>
                        <a:t> provides algorithms and functions for computing problems that arise in science, engineering and statistics. 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630209479"/>
                  </a:ext>
                </a:extLst>
              </a:tr>
              <a:tr h="628045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statsmodels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sm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 err="1">
                          <a:solidFill>
                            <a:srgbClr val="F57C00"/>
                          </a:solidFill>
                          <a:effectLst/>
                          <a:hlinkClick r:id="rId8"/>
                        </a:rPr>
                        <a:t>statsmodels</a:t>
                      </a:r>
                      <a:r>
                        <a:rPr lang="en-US" sz="900" dirty="0">
                          <a:effectLst/>
                        </a:rPr>
                        <a:t> adds functionality to Python to estimate many different kinds of statistical models, make inferences from those models, and explore data.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3703804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18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97452-42AE-CD39-AFF5-AAF714C0B103}"/>
              </a:ext>
            </a:extLst>
          </p:cNvPr>
          <p:cNvSpPr txBox="1"/>
          <p:nvPr/>
        </p:nvSpPr>
        <p:spPr>
          <a:xfrm>
            <a:off x="6768526" y="550165"/>
            <a:ext cx="1930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FFCD3C"/>
                </a:solidFill>
              </a:rPr>
              <a:t>PyPi</a:t>
            </a:r>
            <a:endParaRPr lang="en-US" sz="3600" b="1" dirty="0">
              <a:solidFill>
                <a:srgbClr val="FFCD3C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(Python Package </a:t>
            </a:r>
          </a:p>
          <a:p>
            <a:r>
              <a:rPr lang="en-US" dirty="0">
                <a:solidFill>
                  <a:srgbClr val="FFCD3C"/>
                </a:solidFill>
              </a:rPr>
              <a:t>Index)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A0C65-F5BA-719C-943F-F8ABFFEBC207}"/>
              </a:ext>
            </a:extLst>
          </p:cNvPr>
          <p:cNvSpPr txBox="1"/>
          <p:nvPr/>
        </p:nvSpPr>
        <p:spPr>
          <a:xfrm>
            <a:off x="6768526" y="4172391"/>
            <a:ext cx="23535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2AE29"/>
                </a:solidFill>
              </a:rPr>
              <a:t>Anaconda</a:t>
            </a:r>
          </a:p>
          <a:p>
            <a:r>
              <a:rPr lang="en-US" dirty="0">
                <a:solidFill>
                  <a:srgbClr val="42AE29"/>
                </a:solidFill>
              </a:rPr>
              <a:t>(Anaconda Package </a:t>
            </a:r>
          </a:p>
          <a:p>
            <a:r>
              <a:rPr lang="en-US" dirty="0">
                <a:solidFill>
                  <a:srgbClr val="42AE29"/>
                </a:solidFill>
              </a:rPr>
              <a:t>Index)</a:t>
            </a:r>
          </a:p>
          <a:p>
            <a:endParaRPr lang="en-US" sz="3600" b="1" dirty="0">
              <a:solidFill>
                <a:srgbClr val="42AE2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3EE90-425F-7D71-74B8-052A33EB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68788" cy="483547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and </a:t>
            </a:r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/>
              <a:t> are two popular package distribution options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has more packages than </a:t>
            </a:r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however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all the most popular scientific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data science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machine learning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AI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packages are on Anaconda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>
                <a:solidFill>
                  <a:srgbClr val="42AE29"/>
                </a:solidFill>
              </a:rPr>
              <a:t>Anaconda </a:t>
            </a:r>
            <a:r>
              <a:rPr lang="en-US" dirty="0"/>
              <a:t>generally does a better job of managing dependencies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/>
              <a:t> can also manage Python installations and virtual environments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which </a:t>
            </a:r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cannot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because its just a package index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08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97452-42AE-CD39-AFF5-AAF714C0B103}"/>
              </a:ext>
            </a:extLst>
          </p:cNvPr>
          <p:cNvSpPr txBox="1"/>
          <p:nvPr/>
        </p:nvSpPr>
        <p:spPr>
          <a:xfrm>
            <a:off x="6768526" y="550165"/>
            <a:ext cx="1930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FFCD3C"/>
                </a:solidFill>
              </a:rPr>
              <a:t>PyPi</a:t>
            </a:r>
            <a:endParaRPr lang="en-US" sz="3600" b="1" dirty="0">
              <a:solidFill>
                <a:srgbClr val="FFCD3C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(Python Package </a:t>
            </a:r>
          </a:p>
          <a:p>
            <a:r>
              <a:rPr lang="en-US" dirty="0">
                <a:solidFill>
                  <a:srgbClr val="FFCD3C"/>
                </a:solidFill>
              </a:rPr>
              <a:t>Index)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A0C65-F5BA-719C-943F-F8ABFFEBC207}"/>
              </a:ext>
            </a:extLst>
          </p:cNvPr>
          <p:cNvSpPr txBox="1"/>
          <p:nvPr/>
        </p:nvSpPr>
        <p:spPr>
          <a:xfrm>
            <a:off x="6768526" y="4172391"/>
            <a:ext cx="2353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2AE29"/>
                </a:solidFill>
              </a:rPr>
              <a:t>Anaconda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AE00E2-6DA6-B0B4-69BA-297B41E27AB2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A161F-95F2-1844-C811-9A07DD745999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65BD5-A418-79A0-0276-3BBAB30E1EF8}"/>
              </a:ext>
            </a:extLst>
          </p:cNvPr>
          <p:cNvSpPr txBox="1"/>
          <p:nvPr/>
        </p:nvSpPr>
        <p:spPr>
          <a:xfrm>
            <a:off x="3091771" y="2114994"/>
            <a:ext cx="178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E0B9C-7C70-3B3E-96D7-4AD6D5C5025C}"/>
              </a:ext>
            </a:extLst>
          </p:cNvPr>
          <p:cNvSpPr txBox="1"/>
          <p:nvPr/>
        </p:nvSpPr>
        <p:spPr>
          <a:xfrm>
            <a:off x="376528" y="2114994"/>
            <a:ext cx="255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E1F8-903D-39AC-DDEE-CED2C2BF64C9}"/>
              </a:ext>
            </a:extLst>
          </p:cNvPr>
          <p:cNvSpPr txBox="1"/>
          <p:nvPr/>
        </p:nvSpPr>
        <p:spPr>
          <a:xfrm>
            <a:off x="5008528" y="2114994"/>
            <a:ext cx="11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4150530064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7F03B7FC-5228-46F7-89CC-E1381591FA7B}" vid="{1FFC07E1-19C0-494F-A9B3-1210541B91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58148</TotalTime>
  <Words>1340</Words>
  <Application>Microsoft Office PowerPoint</Application>
  <PresentationFormat>Widescreen</PresentationFormat>
  <Paragraphs>374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Courier New</vt:lpstr>
      <vt:lpstr>Segoe UI</vt:lpstr>
      <vt:lpstr>Wingdings</vt:lpstr>
      <vt:lpstr>APS106_Theme</vt:lpstr>
      <vt:lpstr>installing third-party packages, managing environments, and Pandas.</vt:lpstr>
      <vt:lpstr>This Week’s Content</vt:lpstr>
      <vt:lpstr>Why Python?</vt:lpstr>
      <vt:lpstr>Why Python?</vt:lpstr>
      <vt:lpstr>Why Python?</vt:lpstr>
      <vt:lpstr>Why Python?</vt:lpstr>
      <vt:lpstr>Third-Party Packages.</vt:lpstr>
      <vt:lpstr>Anaconda.</vt:lpstr>
      <vt:lpstr>Anaconda.</vt:lpstr>
      <vt:lpstr>Anaconda.</vt:lpstr>
      <vt:lpstr>Anaconda.</vt:lpstr>
      <vt:lpstr>Anaconda.</vt:lpstr>
      <vt:lpstr>Anaconda.</vt:lpstr>
      <vt:lpstr>PowerPoint Presentation</vt:lpstr>
      <vt:lpstr>Programming Tools.</vt:lpstr>
      <vt:lpstr>Programming Tools.</vt:lpstr>
      <vt:lpstr>Programming Tools.</vt:lpstr>
      <vt:lpstr>Programming Tools.</vt:lpstr>
      <vt:lpstr>Environments.</vt:lpstr>
      <vt:lpstr>Environments.</vt:lpstr>
      <vt:lpstr>Environments.</vt:lpstr>
      <vt:lpstr>Packages.</vt:lpstr>
      <vt:lpstr>Packages.</vt:lpstr>
      <vt:lpstr>Create An Environment.</vt:lpstr>
      <vt:lpstr>Packages.</vt:lpstr>
      <vt:lpstr>Packages.</vt:lpstr>
      <vt:lpstr>Packages.</vt:lpstr>
      <vt:lpstr>Packages.</vt:lpstr>
      <vt:lpstr>Packages.</vt:lpstr>
      <vt:lpstr>Packages.</vt:lpstr>
      <vt:lpstr>Installing Packages.</vt:lpstr>
      <vt:lpstr>installing third-party packages, managing environments, and Pandas.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357</cp:revision>
  <dcterms:created xsi:type="dcterms:W3CDTF">2021-11-03T00:49:37Z</dcterms:created>
  <dcterms:modified xsi:type="dcterms:W3CDTF">2024-01-03T03:27:23Z</dcterms:modified>
</cp:coreProperties>
</file>